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4fa93d01c4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4fa93d01c4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4fad044029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4fad044029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4fad044029_0_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4fad044029_0_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/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/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/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/>
          <p:nvPr/>
        </p:nvSpPr>
        <p:spPr>
          <a:xfrm>
            <a:off x="273600" y="205200"/>
            <a:ext cx="1874100" cy="779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AÇÃO DO USUÁRIO</a:t>
            </a:r>
            <a:endParaRPr/>
          </a:p>
        </p:txBody>
      </p:sp>
      <p:sp>
        <p:nvSpPr>
          <p:cNvPr id="55" name="Google Shape;55;p13"/>
          <p:cNvSpPr/>
          <p:nvPr/>
        </p:nvSpPr>
        <p:spPr>
          <a:xfrm>
            <a:off x="2395850" y="205200"/>
            <a:ext cx="1874100" cy="779700"/>
          </a:xfrm>
          <a:prstGeom prst="rect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rgbClr val="FFFFFF"/>
                </a:solidFill>
              </a:rPr>
              <a:t>AÇÃO DA SOFT</a:t>
            </a:r>
            <a:endParaRPr>
              <a:solidFill>
                <a:srgbClr val="FFFFFF"/>
              </a:solidFill>
            </a:endParaRPr>
          </a:p>
        </p:txBody>
      </p:sp>
      <p:sp>
        <p:nvSpPr>
          <p:cNvPr id="56" name="Google Shape;56;p13"/>
          <p:cNvSpPr/>
          <p:nvPr/>
        </p:nvSpPr>
        <p:spPr>
          <a:xfrm>
            <a:off x="396700" y="1518425"/>
            <a:ext cx="2134000" cy="1244850"/>
          </a:xfrm>
          <a:prstGeom prst="flowChartDecision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DECISÃO</a:t>
            </a:r>
            <a:endParaRPr/>
          </a:p>
        </p:txBody>
      </p:sp>
      <p:sp>
        <p:nvSpPr>
          <p:cNvPr id="57" name="Google Shape;57;p13"/>
          <p:cNvSpPr/>
          <p:nvPr/>
        </p:nvSpPr>
        <p:spPr>
          <a:xfrm>
            <a:off x="2929250" y="1846700"/>
            <a:ext cx="1340700" cy="588300"/>
          </a:xfrm>
          <a:prstGeom prst="roundRect">
            <a:avLst>
              <a:gd fmla="val 50000" name="adj"/>
            </a:avLst>
          </a:prstGeom>
          <a:solidFill>
            <a:srgbClr val="D5A6BD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CAMINHO</a:t>
            </a:r>
            <a:endParaRPr/>
          </a:p>
        </p:txBody>
      </p:sp>
      <p:sp>
        <p:nvSpPr>
          <p:cNvPr id="58" name="Google Shape;58;p13"/>
          <p:cNvSpPr/>
          <p:nvPr/>
        </p:nvSpPr>
        <p:spPr>
          <a:xfrm>
            <a:off x="682950" y="3146275"/>
            <a:ext cx="1561500" cy="1449900"/>
          </a:xfrm>
          <a:prstGeom prst="ellipse">
            <a:avLst/>
          </a:prstGeom>
          <a:solidFill>
            <a:schemeClr val="accent4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INÍCIO/FIM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4"/>
          <p:cNvSpPr/>
          <p:nvPr/>
        </p:nvSpPr>
        <p:spPr>
          <a:xfrm>
            <a:off x="371425" y="2726150"/>
            <a:ext cx="1561500" cy="1449900"/>
          </a:xfrm>
          <a:prstGeom prst="ellipse">
            <a:avLst/>
          </a:prstGeom>
          <a:solidFill>
            <a:schemeClr val="accent4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ISCA:</a:t>
            </a:r>
            <a:endParaRPr sz="1200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CADASTRO SITE</a:t>
            </a:r>
            <a:endParaRPr sz="1200"/>
          </a:p>
        </p:txBody>
      </p:sp>
      <p:sp>
        <p:nvSpPr>
          <p:cNvPr id="64" name="Google Shape;64;p14"/>
          <p:cNvSpPr/>
          <p:nvPr/>
        </p:nvSpPr>
        <p:spPr>
          <a:xfrm>
            <a:off x="2327600" y="3061250"/>
            <a:ext cx="1874100" cy="779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SE CADASTROU NO SITE</a:t>
            </a:r>
            <a:endParaRPr/>
          </a:p>
        </p:txBody>
      </p:sp>
      <p:sp>
        <p:nvSpPr>
          <p:cNvPr id="65" name="Google Shape;65;p14"/>
          <p:cNvSpPr/>
          <p:nvPr/>
        </p:nvSpPr>
        <p:spPr>
          <a:xfrm>
            <a:off x="4532900" y="2930750"/>
            <a:ext cx="1874100" cy="1040700"/>
          </a:xfrm>
          <a:prstGeom prst="rect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ENVIO IMEDIATO </a:t>
            </a:r>
            <a:endParaRPr sz="1200">
              <a:solidFill>
                <a:srgbClr val="FFFFFF"/>
              </a:solidFill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DE EMM DE BOAS-VINDAS COM CTA DIRECIONADOR</a:t>
            </a:r>
            <a:endParaRPr sz="1200">
              <a:solidFill>
                <a:srgbClr val="FFFFFF"/>
              </a:solidFill>
            </a:endParaRPr>
          </a:p>
        </p:txBody>
      </p:sp>
      <p:cxnSp>
        <p:nvCxnSpPr>
          <p:cNvPr id="66" name="Google Shape;66;p14"/>
          <p:cNvCxnSpPr>
            <a:stCxn id="63" idx="6"/>
            <a:endCxn id="64" idx="1"/>
          </p:cNvCxnSpPr>
          <p:nvPr/>
        </p:nvCxnSpPr>
        <p:spPr>
          <a:xfrm>
            <a:off x="1932925" y="3451100"/>
            <a:ext cx="3948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67" name="Google Shape;67;p14"/>
          <p:cNvCxnSpPr>
            <a:stCxn id="64" idx="3"/>
            <a:endCxn id="65" idx="1"/>
          </p:cNvCxnSpPr>
          <p:nvPr/>
        </p:nvCxnSpPr>
        <p:spPr>
          <a:xfrm>
            <a:off x="4201700" y="3451100"/>
            <a:ext cx="3312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68" name="Google Shape;68;p14"/>
          <p:cNvCxnSpPr/>
          <p:nvPr/>
        </p:nvCxnSpPr>
        <p:spPr>
          <a:xfrm>
            <a:off x="6461725" y="3599600"/>
            <a:ext cx="435900" cy="78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69" name="Google Shape;69;p14"/>
          <p:cNvSpPr/>
          <p:nvPr/>
        </p:nvSpPr>
        <p:spPr>
          <a:xfrm>
            <a:off x="7007900" y="1385575"/>
            <a:ext cx="1874100" cy="779700"/>
          </a:xfrm>
          <a:prstGeom prst="rect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ENVIO 1 DIA APÓS DE EMM COM CONTEÚDO RICO</a:t>
            </a:r>
            <a:endParaRPr sz="1200">
              <a:solidFill>
                <a:srgbClr val="FFFFFF"/>
              </a:solidFill>
            </a:endParaRPr>
          </a:p>
        </p:txBody>
      </p:sp>
      <p:cxnSp>
        <p:nvCxnSpPr>
          <p:cNvPr id="70" name="Google Shape;70;p14"/>
          <p:cNvCxnSpPr>
            <a:stCxn id="71" idx="0"/>
            <a:endCxn id="69" idx="2"/>
          </p:cNvCxnSpPr>
          <p:nvPr/>
        </p:nvCxnSpPr>
        <p:spPr>
          <a:xfrm rot="10800000">
            <a:off x="7944950" y="2165275"/>
            <a:ext cx="0" cy="335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72" name="Google Shape;72;p14"/>
          <p:cNvSpPr/>
          <p:nvPr/>
        </p:nvSpPr>
        <p:spPr>
          <a:xfrm>
            <a:off x="7087013" y="318475"/>
            <a:ext cx="1715875" cy="1040700"/>
          </a:xfrm>
          <a:prstGeom prst="flowChartDecision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CLICOU NO CTA?</a:t>
            </a:r>
            <a:endParaRPr/>
          </a:p>
        </p:txBody>
      </p:sp>
      <p:sp>
        <p:nvSpPr>
          <p:cNvPr id="73" name="Google Shape;73;p14"/>
          <p:cNvSpPr/>
          <p:nvPr/>
        </p:nvSpPr>
        <p:spPr>
          <a:xfrm>
            <a:off x="5903763" y="687800"/>
            <a:ext cx="887400" cy="516000"/>
          </a:xfrm>
          <a:prstGeom prst="roundRect">
            <a:avLst>
              <a:gd fmla="val 50000" name="adj"/>
            </a:avLst>
          </a:prstGeom>
          <a:solidFill>
            <a:srgbClr val="D5A6BD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SIM</a:t>
            </a:r>
            <a:endParaRPr/>
          </a:p>
        </p:txBody>
      </p:sp>
      <p:cxnSp>
        <p:nvCxnSpPr>
          <p:cNvPr id="74" name="Google Shape;74;p14"/>
          <p:cNvCxnSpPr>
            <a:endCxn id="73" idx="3"/>
          </p:cNvCxnSpPr>
          <p:nvPr/>
        </p:nvCxnSpPr>
        <p:spPr>
          <a:xfrm rot="10800000">
            <a:off x="6791163" y="945800"/>
            <a:ext cx="588300" cy="60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75" name="Google Shape;75;p14"/>
          <p:cNvSpPr/>
          <p:nvPr/>
        </p:nvSpPr>
        <p:spPr>
          <a:xfrm>
            <a:off x="3733800" y="783575"/>
            <a:ext cx="1874100" cy="1040700"/>
          </a:xfrm>
          <a:prstGeom prst="rect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3D - ENVIO DE CONVITE PARA WEBINAR DE ASSUNTO RELACIONADO</a:t>
            </a:r>
            <a:endParaRPr sz="1200">
              <a:solidFill>
                <a:srgbClr val="FFFFFF"/>
              </a:solidFill>
            </a:endParaRPr>
          </a:p>
        </p:txBody>
      </p:sp>
      <p:cxnSp>
        <p:nvCxnSpPr>
          <p:cNvPr id="76" name="Google Shape;76;p14"/>
          <p:cNvCxnSpPr>
            <a:stCxn id="73" idx="1"/>
          </p:cNvCxnSpPr>
          <p:nvPr/>
        </p:nvCxnSpPr>
        <p:spPr>
          <a:xfrm rot="10800000">
            <a:off x="5532663" y="897200"/>
            <a:ext cx="371100" cy="48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77" name="Google Shape;77;p14"/>
          <p:cNvSpPr/>
          <p:nvPr/>
        </p:nvSpPr>
        <p:spPr>
          <a:xfrm>
            <a:off x="1670313" y="783575"/>
            <a:ext cx="1715875" cy="1040700"/>
          </a:xfrm>
          <a:prstGeom prst="flowChartDecision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CLICOU NO CTA?</a:t>
            </a:r>
            <a:endParaRPr/>
          </a:p>
        </p:txBody>
      </p:sp>
      <p:cxnSp>
        <p:nvCxnSpPr>
          <p:cNvPr id="78" name="Google Shape;78;p14"/>
          <p:cNvCxnSpPr>
            <a:stCxn id="75" idx="1"/>
            <a:endCxn id="77" idx="3"/>
          </p:cNvCxnSpPr>
          <p:nvPr/>
        </p:nvCxnSpPr>
        <p:spPr>
          <a:xfrm rot="10800000">
            <a:off x="3386100" y="1303925"/>
            <a:ext cx="3477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79" name="Google Shape;79;p14"/>
          <p:cNvSpPr/>
          <p:nvPr/>
        </p:nvSpPr>
        <p:spPr>
          <a:xfrm>
            <a:off x="585800" y="1045925"/>
            <a:ext cx="887400" cy="516000"/>
          </a:xfrm>
          <a:prstGeom prst="roundRect">
            <a:avLst>
              <a:gd fmla="val 50000" name="adj"/>
            </a:avLst>
          </a:prstGeom>
          <a:solidFill>
            <a:srgbClr val="D5A6BD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SIM</a:t>
            </a:r>
            <a:endParaRPr/>
          </a:p>
        </p:txBody>
      </p:sp>
      <p:cxnSp>
        <p:nvCxnSpPr>
          <p:cNvPr id="80" name="Google Shape;80;p14"/>
          <p:cNvCxnSpPr>
            <a:stCxn id="77" idx="1"/>
            <a:endCxn id="79" idx="3"/>
          </p:cNvCxnSpPr>
          <p:nvPr/>
        </p:nvCxnSpPr>
        <p:spPr>
          <a:xfrm rot="10800000">
            <a:off x="1473213" y="1303925"/>
            <a:ext cx="1971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81" name="Google Shape;81;p14"/>
          <p:cNvSpPr/>
          <p:nvPr/>
        </p:nvSpPr>
        <p:spPr>
          <a:xfrm>
            <a:off x="92450" y="99650"/>
            <a:ext cx="1874100" cy="779700"/>
          </a:xfrm>
          <a:prstGeom prst="rect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2 DIAS APÓS RECEBE PRIMEIRO EMM DO FLUXO 2</a:t>
            </a:r>
            <a:endParaRPr sz="1200">
              <a:solidFill>
                <a:srgbClr val="FFFFFF"/>
              </a:solidFill>
            </a:endParaRPr>
          </a:p>
        </p:txBody>
      </p:sp>
      <p:cxnSp>
        <p:nvCxnSpPr>
          <p:cNvPr id="82" name="Google Shape;82;p14"/>
          <p:cNvCxnSpPr>
            <a:stCxn id="79" idx="1"/>
          </p:cNvCxnSpPr>
          <p:nvPr/>
        </p:nvCxnSpPr>
        <p:spPr>
          <a:xfrm rot="10800000">
            <a:off x="506000" y="883325"/>
            <a:ext cx="79800" cy="420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83" name="Google Shape;83;p14"/>
          <p:cNvSpPr/>
          <p:nvPr/>
        </p:nvSpPr>
        <p:spPr>
          <a:xfrm>
            <a:off x="2024075" y="2078300"/>
            <a:ext cx="887400" cy="516000"/>
          </a:xfrm>
          <a:prstGeom prst="roundRect">
            <a:avLst>
              <a:gd fmla="val 50000" name="adj"/>
            </a:avLst>
          </a:prstGeom>
          <a:solidFill>
            <a:srgbClr val="D5A6BD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NÃO</a:t>
            </a:r>
            <a:endParaRPr/>
          </a:p>
        </p:txBody>
      </p:sp>
      <p:cxnSp>
        <p:nvCxnSpPr>
          <p:cNvPr id="84" name="Google Shape;84;p14"/>
          <p:cNvCxnSpPr>
            <a:stCxn id="77" idx="2"/>
            <a:endCxn id="83" idx="0"/>
          </p:cNvCxnSpPr>
          <p:nvPr/>
        </p:nvCxnSpPr>
        <p:spPr>
          <a:xfrm flipH="1">
            <a:off x="2467650" y="1824275"/>
            <a:ext cx="60600" cy="254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85" name="Google Shape;85;p14"/>
          <p:cNvCxnSpPr>
            <a:stCxn id="83" idx="3"/>
            <a:endCxn id="75" idx="2"/>
          </p:cNvCxnSpPr>
          <p:nvPr/>
        </p:nvCxnSpPr>
        <p:spPr>
          <a:xfrm flipH="1" rot="10800000">
            <a:off x="2911475" y="1824200"/>
            <a:ext cx="1759500" cy="512100"/>
          </a:xfrm>
          <a:prstGeom prst="bentConnector2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none"/>
          </a:ln>
        </p:spPr>
      </p:cxnSp>
      <p:sp>
        <p:nvSpPr>
          <p:cNvPr id="86" name="Google Shape;86;p14"/>
          <p:cNvSpPr/>
          <p:nvPr/>
        </p:nvSpPr>
        <p:spPr>
          <a:xfrm>
            <a:off x="6842900" y="3083150"/>
            <a:ext cx="2144550" cy="1040700"/>
          </a:xfrm>
          <a:prstGeom prst="flowChartDecision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MARCOU INTERESSE</a:t>
            </a:r>
            <a:endParaRPr sz="1200"/>
          </a:p>
        </p:txBody>
      </p:sp>
      <p:cxnSp>
        <p:nvCxnSpPr>
          <p:cNvPr id="87" name="Google Shape;87;p14"/>
          <p:cNvCxnSpPr>
            <a:stCxn id="86" idx="2"/>
          </p:cNvCxnSpPr>
          <p:nvPr/>
        </p:nvCxnSpPr>
        <p:spPr>
          <a:xfrm>
            <a:off x="7915175" y="4123850"/>
            <a:ext cx="18900" cy="3240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88" name="Google Shape;88;p14"/>
          <p:cNvSpPr/>
          <p:nvPr/>
        </p:nvSpPr>
        <p:spPr>
          <a:xfrm>
            <a:off x="7471475" y="4295450"/>
            <a:ext cx="887400" cy="516000"/>
          </a:xfrm>
          <a:prstGeom prst="roundRect">
            <a:avLst>
              <a:gd fmla="val 50000" name="adj"/>
            </a:avLst>
          </a:prstGeom>
          <a:solidFill>
            <a:srgbClr val="D5A6BD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NÃO</a:t>
            </a:r>
            <a:endParaRPr/>
          </a:p>
        </p:txBody>
      </p:sp>
      <p:cxnSp>
        <p:nvCxnSpPr>
          <p:cNvPr id="89" name="Google Shape;89;p14"/>
          <p:cNvCxnSpPr>
            <a:stCxn id="88" idx="2"/>
          </p:cNvCxnSpPr>
          <p:nvPr/>
        </p:nvCxnSpPr>
        <p:spPr>
          <a:xfrm>
            <a:off x="7915175" y="4811450"/>
            <a:ext cx="5400" cy="345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90" name="Google Shape;90;p14"/>
          <p:cNvSpPr/>
          <p:nvPr/>
        </p:nvSpPr>
        <p:spPr>
          <a:xfrm>
            <a:off x="7471475" y="2347975"/>
            <a:ext cx="887400" cy="516000"/>
          </a:xfrm>
          <a:prstGeom prst="roundRect">
            <a:avLst>
              <a:gd fmla="val 50000" name="adj"/>
            </a:avLst>
          </a:prstGeom>
          <a:solidFill>
            <a:srgbClr val="D5A6BD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SIM</a:t>
            </a:r>
            <a:endParaRPr/>
          </a:p>
        </p:txBody>
      </p:sp>
      <p:cxnSp>
        <p:nvCxnSpPr>
          <p:cNvPr id="91" name="Google Shape;91;p14"/>
          <p:cNvCxnSpPr>
            <a:stCxn id="86" idx="0"/>
            <a:endCxn id="90" idx="2"/>
          </p:cNvCxnSpPr>
          <p:nvPr/>
        </p:nvCxnSpPr>
        <p:spPr>
          <a:xfrm rot="10800000">
            <a:off x="7915175" y="2863850"/>
            <a:ext cx="0" cy="2193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5"/>
          <p:cNvSpPr/>
          <p:nvPr/>
        </p:nvSpPr>
        <p:spPr>
          <a:xfrm>
            <a:off x="6640925" y="801175"/>
            <a:ext cx="1874100" cy="779700"/>
          </a:xfrm>
          <a:prstGeom prst="rect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2 DIAS APÓS RECEBE EMM COM 1 ASSUNTO ESPECÍFICO</a:t>
            </a:r>
            <a:endParaRPr sz="1200">
              <a:solidFill>
                <a:srgbClr val="FFFFFF"/>
              </a:solidFill>
            </a:endParaRPr>
          </a:p>
        </p:txBody>
      </p:sp>
      <p:sp>
        <p:nvSpPr>
          <p:cNvPr id="97" name="Google Shape;97;p15"/>
          <p:cNvSpPr/>
          <p:nvPr/>
        </p:nvSpPr>
        <p:spPr>
          <a:xfrm>
            <a:off x="4015600" y="670675"/>
            <a:ext cx="2144550" cy="1040700"/>
          </a:xfrm>
          <a:prstGeom prst="flowChartDecision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CLICOU NO CTA?</a:t>
            </a:r>
            <a:endParaRPr sz="1200"/>
          </a:p>
        </p:txBody>
      </p:sp>
      <p:sp>
        <p:nvSpPr>
          <p:cNvPr id="98" name="Google Shape;98;p15"/>
          <p:cNvSpPr/>
          <p:nvPr/>
        </p:nvSpPr>
        <p:spPr>
          <a:xfrm>
            <a:off x="2877913" y="285175"/>
            <a:ext cx="887400" cy="516000"/>
          </a:xfrm>
          <a:prstGeom prst="roundRect">
            <a:avLst>
              <a:gd fmla="val 50000" name="adj"/>
            </a:avLst>
          </a:prstGeom>
          <a:solidFill>
            <a:srgbClr val="D5A6BD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NÃO</a:t>
            </a:r>
            <a:endParaRPr/>
          </a:p>
        </p:txBody>
      </p:sp>
      <p:cxnSp>
        <p:nvCxnSpPr>
          <p:cNvPr id="99" name="Google Shape;99;p15"/>
          <p:cNvCxnSpPr>
            <a:stCxn id="96" idx="1"/>
          </p:cNvCxnSpPr>
          <p:nvPr/>
        </p:nvCxnSpPr>
        <p:spPr>
          <a:xfrm flipH="1">
            <a:off x="6160025" y="1191025"/>
            <a:ext cx="480900" cy="15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00" name="Google Shape;100;p15"/>
          <p:cNvCxnSpPr>
            <a:stCxn id="98" idx="1"/>
          </p:cNvCxnSpPr>
          <p:nvPr/>
        </p:nvCxnSpPr>
        <p:spPr>
          <a:xfrm flipH="1">
            <a:off x="2394013" y="543175"/>
            <a:ext cx="483900" cy="39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01" name="Google Shape;101;p15"/>
          <p:cNvCxnSpPr/>
          <p:nvPr/>
        </p:nvCxnSpPr>
        <p:spPr>
          <a:xfrm>
            <a:off x="7605825" y="68400"/>
            <a:ext cx="0" cy="6156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cxnSp>
        <p:nvCxnSpPr>
          <p:cNvPr id="102" name="Google Shape;102;p15"/>
          <p:cNvCxnSpPr>
            <a:endCxn id="98" idx="3"/>
          </p:cNvCxnSpPr>
          <p:nvPr/>
        </p:nvCxnSpPr>
        <p:spPr>
          <a:xfrm rot="10800000">
            <a:off x="3765313" y="543175"/>
            <a:ext cx="694200" cy="4143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03" name="Google Shape;103;p15"/>
          <p:cNvSpPr/>
          <p:nvPr/>
        </p:nvSpPr>
        <p:spPr>
          <a:xfrm>
            <a:off x="420200" y="153325"/>
            <a:ext cx="1874100" cy="779700"/>
          </a:xfrm>
          <a:prstGeom prst="rect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15 DIAS RECEBE EMM COM CTA DE CONTEÚDO RICO</a:t>
            </a:r>
            <a:endParaRPr sz="1200">
              <a:solidFill>
                <a:srgbClr val="FFFFFF"/>
              </a:solidFill>
            </a:endParaRPr>
          </a:p>
        </p:txBody>
      </p:sp>
      <p:sp>
        <p:nvSpPr>
          <p:cNvPr id="104" name="Google Shape;104;p15"/>
          <p:cNvSpPr/>
          <p:nvPr/>
        </p:nvSpPr>
        <p:spPr>
          <a:xfrm>
            <a:off x="420200" y="1466025"/>
            <a:ext cx="2144550" cy="1040700"/>
          </a:xfrm>
          <a:prstGeom prst="flowChartDecision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CLICOU NO CTA?</a:t>
            </a:r>
            <a:endParaRPr sz="1200"/>
          </a:p>
        </p:txBody>
      </p:sp>
      <p:cxnSp>
        <p:nvCxnSpPr>
          <p:cNvPr id="105" name="Google Shape;105;p15"/>
          <p:cNvCxnSpPr>
            <a:stCxn id="103" idx="2"/>
            <a:endCxn id="104" idx="0"/>
          </p:cNvCxnSpPr>
          <p:nvPr/>
        </p:nvCxnSpPr>
        <p:spPr>
          <a:xfrm>
            <a:off x="1357250" y="933025"/>
            <a:ext cx="135300" cy="5331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06" name="Google Shape;106;p15"/>
          <p:cNvSpPr/>
          <p:nvPr/>
        </p:nvSpPr>
        <p:spPr>
          <a:xfrm>
            <a:off x="981188" y="2954600"/>
            <a:ext cx="887400" cy="516000"/>
          </a:xfrm>
          <a:prstGeom prst="roundRect">
            <a:avLst>
              <a:gd fmla="val 50000" name="adj"/>
            </a:avLst>
          </a:prstGeom>
          <a:solidFill>
            <a:srgbClr val="D5A6BD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NÃO</a:t>
            </a:r>
            <a:endParaRPr/>
          </a:p>
        </p:txBody>
      </p:sp>
      <p:cxnSp>
        <p:nvCxnSpPr>
          <p:cNvPr id="107" name="Google Shape;107;p15"/>
          <p:cNvCxnSpPr>
            <a:stCxn id="104" idx="2"/>
            <a:endCxn id="106" idx="0"/>
          </p:cNvCxnSpPr>
          <p:nvPr/>
        </p:nvCxnSpPr>
        <p:spPr>
          <a:xfrm flipH="1">
            <a:off x="1424975" y="2506725"/>
            <a:ext cx="67500" cy="44790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08" name="Google Shape;108;p15"/>
          <p:cNvSpPr/>
          <p:nvPr/>
        </p:nvSpPr>
        <p:spPr>
          <a:xfrm>
            <a:off x="2394025" y="2822750"/>
            <a:ext cx="1874100" cy="779700"/>
          </a:xfrm>
          <a:prstGeom prst="rect">
            <a:avLst/>
          </a:prstGeom>
          <a:solidFill>
            <a:schemeClr val="accent5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>
                <a:solidFill>
                  <a:srgbClr val="FFFFFF"/>
                </a:solidFill>
              </a:rPr>
              <a:t>15 DIAS DEPOIS RECEBE EMM DE BREAK UP</a:t>
            </a:r>
            <a:endParaRPr sz="1200">
              <a:solidFill>
                <a:srgbClr val="FFFFFF"/>
              </a:solidFill>
            </a:endParaRPr>
          </a:p>
        </p:txBody>
      </p:sp>
      <p:cxnSp>
        <p:nvCxnSpPr>
          <p:cNvPr id="109" name="Google Shape;109;p15"/>
          <p:cNvCxnSpPr>
            <a:stCxn id="106" idx="3"/>
            <a:endCxn id="108" idx="1"/>
          </p:cNvCxnSpPr>
          <p:nvPr/>
        </p:nvCxnSpPr>
        <p:spPr>
          <a:xfrm>
            <a:off x="1868588" y="3212600"/>
            <a:ext cx="5253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  <p:sp>
        <p:nvSpPr>
          <p:cNvPr id="110" name="Google Shape;110;p15"/>
          <p:cNvSpPr/>
          <p:nvPr/>
        </p:nvSpPr>
        <p:spPr>
          <a:xfrm>
            <a:off x="4680475" y="2487650"/>
            <a:ext cx="1960500" cy="1449900"/>
          </a:xfrm>
          <a:prstGeom prst="ellipse">
            <a:avLst/>
          </a:prstGeom>
          <a:solidFill>
            <a:schemeClr val="accent4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FIM</a:t>
            </a:r>
            <a:endParaRPr sz="1200"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MANTER NA LISTA DE COMUNICADOS ESPORÁDICOS</a:t>
            </a:r>
            <a:endParaRPr sz="1200"/>
          </a:p>
        </p:txBody>
      </p:sp>
      <p:cxnSp>
        <p:nvCxnSpPr>
          <p:cNvPr id="111" name="Google Shape;111;p15"/>
          <p:cNvCxnSpPr>
            <a:stCxn id="108" idx="3"/>
            <a:endCxn id="110" idx="2"/>
          </p:cNvCxnSpPr>
          <p:nvPr/>
        </p:nvCxnSpPr>
        <p:spPr>
          <a:xfrm>
            <a:off x="4268125" y="3212600"/>
            <a:ext cx="412500" cy="0"/>
          </a:xfrm>
          <a:prstGeom prst="straightConnector1">
            <a:avLst/>
          </a:prstGeom>
          <a:noFill/>
          <a:ln cap="flat" cmpd="sng" w="9525">
            <a:solidFill>
              <a:schemeClr val="dk2"/>
            </a:solidFill>
            <a:prstDash val="solid"/>
            <a:round/>
            <a:headEnd len="med" w="med" type="none"/>
            <a:tailEnd len="med" w="med" type="triangle"/>
          </a:ln>
        </p:spPr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15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16"/>
          <p:cNvSpPr txBox="1"/>
          <p:nvPr/>
        </p:nvSpPr>
        <p:spPr>
          <a:xfrm>
            <a:off x="314625" y="355675"/>
            <a:ext cx="8317200" cy="4459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Sugestão de fluxo (cliente que converte):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Isca 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Envio imediato de boas-vindas com direcionador de ações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Marcou perfil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E-mail 1: blog post assunto amplo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E-mail 2: Conteúdo rico assunto amplo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E-mail 3: Convite conteúdo de transição (pode ser blog post ou conteúdo rico - webinar, por exemplo)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E-mail 4: Ferramenta/conteúdo da etapa de interesse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E-mail 5: Estudo de caso (se converter, marcar como lead qualificado de marketing)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Contato comercial: compreender os desafios</a:t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Início do fluxo comercial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